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Average"/>
      <p:regular r:id="rId15"/>
    </p:embeddedFont>
    <p:embeddedFont>
      <p:font typeface="Oswald"/>
      <p:regular r:id="rId16"/>
      <p:bold r:id="rId1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verage-regular.fntdata"/><Relationship Id="rId14" Type="http://schemas.openxmlformats.org/officeDocument/2006/relationships/slide" Target="slides/slide9.xml"/><Relationship Id="rId17" Type="http://schemas.openxmlformats.org/officeDocument/2006/relationships/font" Target="fonts/Oswald-bold.fntdata"/><Relationship Id="rId16" Type="http://schemas.openxmlformats.org/officeDocument/2006/relationships/font" Target="fonts/Oswa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gif>
</file>

<file path=ppt/media/image11.gif>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Pawel, quick question</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53bd335f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53bd335f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Self explanatory</a:t>
            </a:r>
            <a:endParaRPr/>
          </a:p>
          <a:p>
            <a:pPr indent="0" lvl="0" marL="0" rtl="0" algn="l">
              <a:spcBef>
                <a:spcPts val="0"/>
              </a:spcBef>
              <a:spcAft>
                <a:spcPts val="0"/>
              </a:spcAft>
              <a:buNone/>
            </a:pPr>
            <a:r>
              <a:rPr lang="fr"/>
              <a:t>Hilton’s paper training</a:t>
            </a:r>
            <a:endParaRPr/>
          </a:p>
          <a:p>
            <a:pPr indent="0" lvl="0" marL="0" rtl="0" algn="l">
              <a:spcBef>
                <a:spcPts val="0"/>
              </a:spcBef>
              <a:spcAft>
                <a:spcPts val="0"/>
              </a:spcAft>
              <a:buNone/>
            </a:pPr>
            <a:r>
              <a:rPr lang="fr"/>
              <a:t>Gibbs k=1:</a:t>
            </a:r>
            <a:endParaRPr/>
          </a:p>
          <a:p>
            <a:pPr indent="0" lvl="0" marL="0" rtl="0" algn="l">
              <a:spcBef>
                <a:spcPts val="0"/>
              </a:spcBef>
              <a:spcAft>
                <a:spcPts val="0"/>
              </a:spcAft>
              <a:buNone/>
            </a:pPr>
            <a:r>
              <a:rPr lang="fr"/>
              <a:t>  Probabilities for visible layers</a:t>
            </a:r>
            <a:endParaRPr/>
          </a:p>
          <a:p>
            <a:pPr indent="0" lvl="0" marL="0" rtl="0" algn="l">
              <a:spcBef>
                <a:spcPts val="0"/>
              </a:spcBef>
              <a:spcAft>
                <a:spcPts val="0"/>
              </a:spcAft>
              <a:buNone/>
            </a:pPr>
            <a:r>
              <a:rPr lang="fr"/>
              <a:t>  Sampling for hidden layer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53bd335f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3bd335f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b: negative, w: null, r: positive</a:t>
            </a:r>
            <a:endParaRPr/>
          </a:p>
          <a:p>
            <a:pPr indent="0" lvl="0" marL="0" rtl="0" algn="l">
              <a:spcBef>
                <a:spcPts val="0"/>
              </a:spcBef>
              <a:spcAft>
                <a:spcPts val="0"/>
              </a:spcAft>
              <a:buNone/>
            </a:pPr>
            <a:r>
              <a:rPr lang="fr"/>
              <a:t>Some areas become specialized to recognize loops or lines or empty spaces</a:t>
            </a:r>
            <a:endParaRPr/>
          </a:p>
          <a:p>
            <a:pPr indent="0" lvl="0" marL="0" rtl="0" algn="l">
              <a:spcBef>
                <a:spcPts val="0"/>
              </a:spcBef>
              <a:spcAft>
                <a:spcPts val="0"/>
              </a:spcAft>
              <a:buNone/>
            </a:pPr>
            <a:r>
              <a:rPr b="1" lang="fr"/>
              <a:t>M</a:t>
            </a:r>
            <a:r>
              <a:rPr b="1" lang="fr"/>
              <a:t>ost</a:t>
            </a:r>
            <a:r>
              <a:rPr lang="fr"/>
              <a:t> of the receptive fields </a:t>
            </a:r>
            <a:r>
              <a:rPr b="1" lang="fr"/>
              <a:t>were hard to explain</a:t>
            </a:r>
            <a:r>
              <a:rPr lang="fr"/>
              <a:t> (like row 4, columns 2,3,4,5), that’s why we picked only some of interest.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53bd335f3f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53bd335f3f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For the second part of the assignemnt, we had to implement a deep belief network, a neural network built of several stacked RBMs. For training we used a scheme called greedy layer-wise pretraining, in which each RBM is trained separtely, from bottom to top, using the hidden layer of a previous RBM for the visual layer of the next RBM, and of course, the actual MNIST images in the bottom-most layer.  To start we stacked two RBM’s a trained them according to this scheme. On the graph here we can see the reconstruction loss of both layers; RBM 1 performed slightly better with a similar rate of convergence.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53bd335f3f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53bd335f3f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To complete the proposed architecture, we added the final, top RBM. The visible layer of the top RBM is 500 hidden nodes from the previous RBM as well as 10 extra units used for digit labels. The hidden layer has 2000 hidden units. On the graph here we can see the results of accuracy in regards to the number of Gibbs sampling iterations. We can see that the accuracy reaches a maximum at around 10 iterations, and it’s fairly similar for the tarin and the test data, with the test data sometimes even outperforming train data. Using weight decay made for a slightly worse accuracy.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a031c87bf6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a031c87bf6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Huge gap in recognition accuracy performance: </a:t>
            </a:r>
            <a:r>
              <a:rPr b="1" lang="fr"/>
              <a:t>from 83% to 95%</a:t>
            </a:r>
            <a:endParaRPr b="1"/>
          </a:p>
          <a:p>
            <a:pPr indent="0" lvl="0" marL="0" rtl="0" algn="l">
              <a:spcBef>
                <a:spcPts val="0"/>
              </a:spcBef>
              <a:spcAft>
                <a:spcPts val="0"/>
              </a:spcAft>
              <a:buNone/>
            </a:pPr>
            <a:r>
              <a:rPr lang="fr"/>
              <a:t>Very high accuracy </a:t>
            </a:r>
            <a:r>
              <a:rPr b="1" lang="fr"/>
              <a:t>when passing probabilities from one RBM to the other</a:t>
            </a:r>
            <a:endParaRPr b="1"/>
          </a:p>
          <a:p>
            <a:pPr indent="0" lvl="0" marL="0" rtl="0" algn="l">
              <a:spcBef>
                <a:spcPts val="0"/>
              </a:spcBef>
              <a:spcAft>
                <a:spcPts val="0"/>
              </a:spcAft>
              <a:buNone/>
            </a:pPr>
            <a:r>
              <a:rPr lang="fr"/>
              <a:t>and when using only probabilities during Gibbs sampling in topmost RBM for recognition classification.</a:t>
            </a:r>
            <a:endParaRPr/>
          </a:p>
          <a:p>
            <a:pPr indent="0" lvl="0" marL="0" rtl="0" algn="l">
              <a:spcBef>
                <a:spcPts val="0"/>
              </a:spcBef>
              <a:spcAft>
                <a:spcPts val="0"/>
              </a:spcAft>
              <a:buNone/>
            </a:pPr>
            <a:r>
              <a:rPr lang="fr"/>
              <a:t>Having this modified network gave very </a:t>
            </a:r>
            <a:r>
              <a:rPr b="1" lang="fr"/>
              <a:t>bad</a:t>
            </a:r>
            <a:r>
              <a:rPr lang="fr"/>
              <a:t> results in picture </a:t>
            </a:r>
            <a:r>
              <a:rPr b="1" lang="fr"/>
              <a:t>generation</a:t>
            </a:r>
            <a:r>
              <a:rPr lang="fr"/>
              <a:t>.</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53bd335f3f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53bd335f3f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Here we also made graphs to show a correct and wrong classification probability. We can see that generally after 1-2 iterations the network makes up it’s mind and converges. In the left example it converges to the right digit, whereas in the left we can see a process of the wrong classification. It’s interesting to see that the probability of the right label (digit number 5) was at times quite high, but it still failed to converge.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53bd335f3f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3bd335f3f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Finally, we have tested the generative abilities of our deep belief network. Generally, the performance was pretty poor in terms of the generated patterns and their interpretability. Here we show a few of the good results we received over a couple of networks with different parameters. Usually a single network was able to produce one or two satisfying digits, with the rest being an uninterpretable amalgam of all the digits.</a:t>
            </a:r>
            <a:endParaRPr/>
          </a:p>
          <a:p>
            <a:pPr indent="0" lvl="0" marL="0" rtl="0" algn="l">
              <a:spcBef>
                <a:spcPts val="0"/>
              </a:spcBef>
              <a:spcAft>
                <a:spcPts val="0"/>
              </a:spcAft>
              <a:buNone/>
            </a:pPr>
            <a:r>
              <a:rPr b="1" lang="fr"/>
              <a:t>This is the result of several runs</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536280e49a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36280e49a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2.png"/><Relationship Id="rId9" Type="http://schemas.openxmlformats.org/officeDocument/2006/relationships/image" Target="../media/image14.png"/><Relationship Id="rId5" Type="http://schemas.openxmlformats.org/officeDocument/2006/relationships/image" Target="../media/image9.png"/><Relationship Id="rId6" Type="http://schemas.openxmlformats.org/officeDocument/2006/relationships/image" Target="../media/image13.png"/><Relationship Id="rId7" Type="http://schemas.openxmlformats.org/officeDocument/2006/relationships/image" Target="../media/image11.gif"/><Relationship Id="rId8" Type="http://schemas.openxmlformats.org/officeDocument/2006/relationships/image" Target="../media/image1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DD2437 - ANNDA</a:t>
            </a:r>
            <a:endParaRPr/>
          </a:p>
          <a:p>
            <a:pPr indent="0" lvl="0" marL="0" rtl="0" algn="ctr">
              <a:spcBef>
                <a:spcPts val="0"/>
              </a:spcBef>
              <a:spcAft>
                <a:spcPts val="0"/>
              </a:spcAft>
              <a:buNone/>
            </a:pPr>
            <a:r>
              <a:rPr lang="fr"/>
              <a:t>Lab assignment 4 </a:t>
            </a:r>
            <a:endParaRPr/>
          </a:p>
        </p:txBody>
      </p:sp>
      <p:sp>
        <p:nvSpPr>
          <p:cNvPr id="60" name="Google Shape;60;p13"/>
          <p:cNvSpPr txBox="1"/>
          <p:nvPr>
            <p:ph idx="1" type="subTitle"/>
          </p:nvPr>
        </p:nvSpPr>
        <p:spPr>
          <a:xfrm>
            <a:off x="671250" y="3202951"/>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fr"/>
              <a:t>Restricted Boltzmann Machines and</a:t>
            </a:r>
            <a:endParaRPr/>
          </a:p>
          <a:p>
            <a:pPr indent="0" lvl="0" marL="0" rtl="0" algn="ctr">
              <a:spcBef>
                <a:spcPts val="0"/>
              </a:spcBef>
              <a:spcAft>
                <a:spcPts val="0"/>
              </a:spcAft>
              <a:buNone/>
            </a:pPr>
            <a:r>
              <a:rPr lang="fr"/>
              <a:t>Deep Belief Nets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RBM for recognising MNIST images</a:t>
            </a:r>
            <a:endParaRPr/>
          </a:p>
          <a:p>
            <a:pPr indent="0" lvl="0" marL="0" rtl="0" algn="l">
              <a:spcBef>
                <a:spcPts val="0"/>
              </a:spcBef>
              <a:spcAft>
                <a:spcPts val="0"/>
              </a:spcAft>
              <a:buNone/>
            </a:pPr>
            <a:r>
              <a:t/>
            </a:r>
            <a:endParaRPr/>
          </a:p>
        </p:txBody>
      </p:sp>
      <p:pic>
        <p:nvPicPr>
          <p:cNvPr id="66" name="Google Shape;66;p14"/>
          <p:cNvPicPr preferRelativeResize="0"/>
          <p:nvPr/>
        </p:nvPicPr>
        <p:blipFill>
          <a:blip r:embed="rId3">
            <a:alphaModFix/>
          </a:blip>
          <a:stretch>
            <a:fillRect/>
          </a:stretch>
        </p:blipFill>
        <p:spPr>
          <a:xfrm>
            <a:off x="326725" y="1971497"/>
            <a:ext cx="3935026" cy="2438603"/>
          </a:xfrm>
          <a:prstGeom prst="rect">
            <a:avLst/>
          </a:prstGeom>
          <a:noFill/>
          <a:ln>
            <a:noFill/>
          </a:ln>
        </p:spPr>
      </p:pic>
      <p:pic>
        <p:nvPicPr>
          <p:cNvPr id="67" name="Google Shape;67;p14"/>
          <p:cNvPicPr preferRelativeResize="0"/>
          <p:nvPr/>
        </p:nvPicPr>
        <p:blipFill>
          <a:blip r:embed="rId4">
            <a:alphaModFix/>
          </a:blip>
          <a:stretch>
            <a:fillRect/>
          </a:stretch>
        </p:blipFill>
        <p:spPr>
          <a:xfrm>
            <a:off x="4715350" y="1971500"/>
            <a:ext cx="3935026" cy="2438600"/>
          </a:xfrm>
          <a:prstGeom prst="rect">
            <a:avLst/>
          </a:prstGeom>
          <a:noFill/>
          <a:ln>
            <a:noFill/>
          </a:ln>
        </p:spPr>
      </p:pic>
      <p:sp>
        <p:nvSpPr>
          <p:cNvPr id="68" name="Google Shape;68;p14"/>
          <p:cNvSpPr txBox="1"/>
          <p:nvPr>
            <p:ph idx="1" type="body"/>
          </p:nvPr>
        </p:nvSpPr>
        <p:spPr>
          <a:xfrm>
            <a:off x="311700" y="1152475"/>
            <a:ext cx="3965100" cy="52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More nodes give better reconstruction capabilities</a:t>
            </a:r>
            <a:endParaRPr/>
          </a:p>
        </p:txBody>
      </p:sp>
      <p:sp>
        <p:nvSpPr>
          <p:cNvPr id="69" name="Google Shape;69;p14"/>
          <p:cNvSpPr txBox="1"/>
          <p:nvPr>
            <p:ph idx="1" type="body"/>
          </p:nvPr>
        </p:nvSpPr>
        <p:spPr>
          <a:xfrm>
            <a:off x="4700313" y="1233163"/>
            <a:ext cx="3965100" cy="522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Stabilization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RBM for recognising MNIST images</a:t>
            </a:r>
            <a:endParaRPr/>
          </a:p>
        </p:txBody>
      </p:sp>
      <p:pic>
        <p:nvPicPr>
          <p:cNvPr id="75" name="Google Shape;75;p15"/>
          <p:cNvPicPr preferRelativeResize="0"/>
          <p:nvPr/>
        </p:nvPicPr>
        <p:blipFill>
          <a:blip r:embed="rId3">
            <a:alphaModFix/>
          </a:blip>
          <a:stretch>
            <a:fillRect/>
          </a:stretch>
        </p:blipFill>
        <p:spPr>
          <a:xfrm>
            <a:off x="3086100" y="1170125"/>
            <a:ext cx="3429000" cy="3429000"/>
          </a:xfrm>
          <a:prstGeom prst="rect">
            <a:avLst/>
          </a:prstGeom>
          <a:noFill/>
          <a:ln>
            <a:noFill/>
          </a:ln>
        </p:spPr>
      </p:pic>
      <p:sp>
        <p:nvSpPr>
          <p:cNvPr id="76" name="Google Shape;76;p15"/>
          <p:cNvSpPr txBox="1"/>
          <p:nvPr>
            <p:ph idx="1" type="body"/>
          </p:nvPr>
        </p:nvSpPr>
        <p:spPr>
          <a:xfrm>
            <a:off x="311700" y="1152475"/>
            <a:ext cx="2376900" cy="2117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Receptive fields of hidden nodes of interest</a:t>
            </a:r>
            <a:endParaRPr/>
          </a:p>
          <a:p>
            <a:pPr indent="-342900" lvl="0" marL="457200" rtl="0" algn="l">
              <a:spcBef>
                <a:spcPts val="0"/>
              </a:spcBef>
              <a:spcAft>
                <a:spcPts val="0"/>
              </a:spcAft>
              <a:buSzPts val="1800"/>
              <a:buChar char="●"/>
            </a:pPr>
            <a:r>
              <a:rPr lang="fr"/>
              <a:t>After 40 epochs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DBN: greedy layer-wise pretraining</a:t>
            </a:r>
            <a:endParaRPr/>
          </a:p>
        </p:txBody>
      </p:sp>
      <p:sp>
        <p:nvSpPr>
          <p:cNvPr id="82" name="Google Shape;82;p16"/>
          <p:cNvSpPr txBox="1"/>
          <p:nvPr>
            <p:ph idx="1" type="body"/>
          </p:nvPr>
        </p:nvSpPr>
        <p:spPr>
          <a:xfrm>
            <a:off x="311700" y="1152475"/>
            <a:ext cx="27651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Stack of 2 RBMs</a:t>
            </a:r>
            <a:endParaRPr/>
          </a:p>
          <a:p>
            <a:pPr indent="-317500" lvl="1" marL="914400" rtl="0" algn="l">
              <a:spcBef>
                <a:spcPts val="0"/>
              </a:spcBef>
              <a:spcAft>
                <a:spcPts val="0"/>
              </a:spcAft>
              <a:buSzPts val="1400"/>
              <a:buChar char="○"/>
            </a:pPr>
            <a:r>
              <a:rPr lang="fr"/>
              <a:t>(784-500-500)</a:t>
            </a:r>
            <a:endParaRPr/>
          </a:p>
          <a:p>
            <a:pPr indent="-342900" lvl="0" marL="457200" rtl="0" algn="l">
              <a:spcBef>
                <a:spcPts val="0"/>
              </a:spcBef>
              <a:spcAft>
                <a:spcPts val="0"/>
              </a:spcAft>
              <a:buSzPts val="1800"/>
              <a:buChar char="●"/>
            </a:pPr>
            <a:r>
              <a:rPr lang="fr"/>
              <a:t>Similar convergence</a:t>
            </a:r>
            <a:endParaRPr/>
          </a:p>
          <a:p>
            <a:pPr indent="-317500" lvl="1" marL="914400" rtl="0" algn="l">
              <a:spcBef>
                <a:spcPts val="0"/>
              </a:spcBef>
              <a:spcAft>
                <a:spcPts val="0"/>
              </a:spcAft>
              <a:buSzPts val="1400"/>
              <a:buChar char="○"/>
            </a:pPr>
            <a:r>
              <a:rPr lang="fr"/>
              <a:t>RBM 2 has a higher recon. loss</a:t>
            </a:r>
            <a:endParaRPr/>
          </a:p>
        </p:txBody>
      </p:sp>
      <p:pic>
        <p:nvPicPr>
          <p:cNvPr id="83" name="Google Shape;83;p16"/>
          <p:cNvPicPr preferRelativeResize="0"/>
          <p:nvPr/>
        </p:nvPicPr>
        <p:blipFill>
          <a:blip r:embed="rId3">
            <a:alphaModFix/>
          </a:blip>
          <a:stretch>
            <a:fillRect/>
          </a:stretch>
        </p:blipFill>
        <p:spPr>
          <a:xfrm>
            <a:off x="3076800" y="1152479"/>
            <a:ext cx="5812275" cy="359774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DBN: greedy layer-wise pretraining</a:t>
            </a:r>
            <a:endParaRPr/>
          </a:p>
          <a:p>
            <a:pPr indent="0" lvl="0" marL="0" rtl="0" algn="l">
              <a:spcBef>
                <a:spcPts val="0"/>
              </a:spcBef>
              <a:spcAft>
                <a:spcPts val="0"/>
              </a:spcAft>
              <a:buNone/>
            </a:pPr>
            <a:r>
              <a:t/>
            </a:r>
            <a:endParaRPr/>
          </a:p>
        </p:txBody>
      </p:sp>
      <p:sp>
        <p:nvSpPr>
          <p:cNvPr id="89" name="Google Shape;89;p1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adding a final layer</a:t>
            </a:r>
            <a:endParaRPr/>
          </a:p>
          <a:p>
            <a:pPr indent="-317500" lvl="1" marL="914400" rtl="0" algn="l">
              <a:spcBef>
                <a:spcPts val="0"/>
              </a:spcBef>
              <a:spcAft>
                <a:spcPts val="0"/>
              </a:spcAft>
              <a:buSzPts val="1400"/>
              <a:buChar char="○"/>
            </a:pPr>
            <a:r>
              <a:rPr lang="fr" sz="1800"/>
              <a:t>(500+10 - 2000)</a:t>
            </a:r>
            <a:endParaRPr/>
          </a:p>
        </p:txBody>
      </p:sp>
      <p:pic>
        <p:nvPicPr>
          <p:cNvPr id="90" name="Google Shape;90;p17"/>
          <p:cNvPicPr preferRelativeResize="0"/>
          <p:nvPr/>
        </p:nvPicPr>
        <p:blipFill>
          <a:blip r:embed="rId3">
            <a:alphaModFix/>
          </a:blip>
          <a:stretch>
            <a:fillRect/>
          </a:stretch>
        </p:blipFill>
        <p:spPr>
          <a:xfrm>
            <a:off x="2991325" y="1152475"/>
            <a:ext cx="5905601" cy="36598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DBN: greedy layer-wise pretraining</a:t>
            </a:r>
            <a:endParaRPr/>
          </a:p>
          <a:p>
            <a:pPr indent="0" lvl="0" marL="0" rtl="0" algn="l">
              <a:spcBef>
                <a:spcPts val="0"/>
              </a:spcBef>
              <a:spcAft>
                <a:spcPts val="0"/>
              </a:spcAft>
              <a:buNone/>
            </a:pPr>
            <a:r>
              <a:t/>
            </a:r>
            <a:endParaRPr/>
          </a:p>
        </p:txBody>
      </p:sp>
      <p:sp>
        <p:nvSpPr>
          <p:cNvPr id="96" name="Google Shape;96;p1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t/>
            </a:r>
            <a:endParaRPr/>
          </a:p>
        </p:txBody>
      </p:sp>
      <p:pic>
        <p:nvPicPr>
          <p:cNvPr id="97" name="Google Shape;97;p18"/>
          <p:cNvPicPr preferRelativeResize="0"/>
          <p:nvPr/>
        </p:nvPicPr>
        <p:blipFill>
          <a:blip r:embed="rId3">
            <a:alphaModFix/>
          </a:blip>
          <a:stretch>
            <a:fillRect/>
          </a:stretch>
        </p:blipFill>
        <p:spPr>
          <a:xfrm>
            <a:off x="1606551" y="1152475"/>
            <a:ext cx="6122875" cy="37944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DBN: correct and wrong classification</a:t>
            </a:r>
            <a:endParaRPr/>
          </a:p>
        </p:txBody>
      </p:sp>
      <p:sp>
        <p:nvSpPr>
          <p:cNvPr id="103" name="Google Shape;103;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04" name="Google Shape;104;p19"/>
          <p:cNvPicPr preferRelativeResize="0"/>
          <p:nvPr/>
        </p:nvPicPr>
        <p:blipFill>
          <a:blip r:embed="rId3">
            <a:alphaModFix/>
          </a:blip>
          <a:stretch>
            <a:fillRect/>
          </a:stretch>
        </p:blipFill>
        <p:spPr>
          <a:xfrm>
            <a:off x="4612935" y="1596275"/>
            <a:ext cx="4297939" cy="2660424"/>
          </a:xfrm>
          <a:prstGeom prst="rect">
            <a:avLst/>
          </a:prstGeom>
          <a:noFill/>
          <a:ln>
            <a:noFill/>
          </a:ln>
        </p:spPr>
      </p:pic>
      <p:pic>
        <p:nvPicPr>
          <p:cNvPr id="105" name="Google Shape;105;p19"/>
          <p:cNvPicPr preferRelativeResize="0"/>
          <p:nvPr/>
        </p:nvPicPr>
        <p:blipFill>
          <a:blip r:embed="rId4">
            <a:alphaModFix/>
          </a:blip>
          <a:stretch>
            <a:fillRect/>
          </a:stretch>
        </p:blipFill>
        <p:spPr>
          <a:xfrm>
            <a:off x="233125" y="1596275"/>
            <a:ext cx="4297939" cy="26603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DBN: generation</a:t>
            </a:r>
            <a:endParaRPr/>
          </a:p>
        </p:txBody>
      </p:sp>
      <p:sp>
        <p:nvSpPr>
          <p:cNvPr id="111" name="Google Shape;111;p2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fr"/>
              <a:t>relatively poor performance, sometimes yields intuitive results</a:t>
            </a:r>
            <a:endParaRPr/>
          </a:p>
        </p:txBody>
      </p:sp>
      <p:pic>
        <p:nvPicPr>
          <p:cNvPr id="112" name="Google Shape;112;p20"/>
          <p:cNvPicPr preferRelativeResize="0"/>
          <p:nvPr/>
        </p:nvPicPr>
        <p:blipFill>
          <a:blip r:embed="rId3">
            <a:alphaModFix/>
          </a:blip>
          <a:stretch>
            <a:fillRect/>
          </a:stretch>
        </p:blipFill>
        <p:spPr>
          <a:xfrm>
            <a:off x="1101786" y="1774175"/>
            <a:ext cx="1178368" cy="1178375"/>
          </a:xfrm>
          <a:prstGeom prst="rect">
            <a:avLst/>
          </a:prstGeom>
          <a:noFill/>
          <a:ln>
            <a:noFill/>
          </a:ln>
        </p:spPr>
      </p:pic>
      <p:pic>
        <p:nvPicPr>
          <p:cNvPr id="113" name="Google Shape;113;p20"/>
          <p:cNvPicPr preferRelativeResize="0"/>
          <p:nvPr/>
        </p:nvPicPr>
        <p:blipFill>
          <a:blip r:embed="rId4">
            <a:alphaModFix/>
          </a:blip>
          <a:stretch>
            <a:fillRect/>
          </a:stretch>
        </p:blipFill>
        <p:spPr>
          <a:xfrm>
            <a:off x="2542303" y="1780275"/>
            <a:ext cx="1178368" cy="1178375"/>
          </a:xfrm>
          <a:prstGeom prst="rect">
            <a:avLst/>
          </a:prstGeom>
          <a:noFill/>
          <a:ln>
            <a:noFill/>
          </a:ln>
        </p:spPr>
      </p:pic>
      <p:pic>
        <p:nvPicPr>
          <p:cNvPr id="114" name="Google Shape;114;p20"/>
          <p:cNvPicPr preferRelativeResize="0"/>
          <p:nvPr/>
        </p:nvPicPr>
        <p:blipFill>
          <a:blip r:embed="rId5">
            <a:alphaModFix/>
          </a:blip>
          <a:stretch>
            <a:fillRect/>
          </a:stretch>
        </p:blipFill>
        <p:spPr>
          <a:xfrm>
            <a:off x="3982821" y="1780275"/>
            <a:ext cx="1178368" cy="1178375"/>
          </a:xfrm>
          <a:prstGeom prst="rect">
            <a:avLst/>
          </a:prstGeom>
          <a:noFill/>
          <a:ln>
            <a:noFill/>
          </a:ln>
        </p:spPr>
      </p:pic>
      <p:pic>
        <p:nvPicPr>
          <p:cNvPr id="115" name="Google Shape;115;p20"/>
          <p:cNvPicPr preferRelativeResize="0"/>
          <p:nvPr/>
        </p:nvPicPr>
        <p:blipFill>
          <a:blip r:embed="rId6">
            <a:alphaModFix/>
          </a:blip>
          <a:stretch>
            <a:fillRect/>
          </a:stretch>
        </p:blipFill>
        <p:spPr>
          <a:xfrm>
            <a:off x="5423338" y="1774175"/>
            <a:ext cx="1178368" cy="1178375"/>
          </a:xfrm>
          <a:prstGeom prst="rect">
            <a:avLst/>
          </a:prstGeom>
          <a:noFill/>
          <a:ln>
            <a:noFill/>
          </a:ln>
        </p:spPr>
      </p:pic>
      <p:pic>
        <p:nvPicPr>
          <p:cNvPr id="116" name="Google Shape;116;p20"/>
          <p:cNvPicPr preferRelativeResize="0"/>
          <p:nvPr/>
        </p:nvPicPr>
        <p:blipFill>
          <a:blip r:embed="rId7">
            <a:alphaModFix/>
          </a:blip>
          <a:stretch>
            <a:fillRect/>
          </a:stretch>
        </p:blipFill>
        <p:spPr>
          <a:xfrm>
            <a:off x="2523050" y="3231350"/>
            <a:ext cx="1580000" cy="1580000"/>
          </a:xfrm>
          <a:prstGeom prst="rect">
            <a:avLst/>
          </a:prstGeom>
          <a:noFill/>
          <a:ln>
            <a:noFill/>
          </a:ln>
        </p:spPr>
      </p:pic>
      <p:pic>
        <p:nvPicPr>
          <p:cNvPr id="117" name="Google Shape;117;p20"/>
          <p:cNvPicPr preferRelativeResize="0"/>
          <p:nvPr/>
        </p:nvPicPr>
        <p:blipFill>
          <a:blip r:embed="rId8">
            <a:alphaModFix/>
          </a:blip>
          <a:stretch>
            <a:fillRect/>
          </a:stretch>
        </p:blipFill>
        <p:spPr>
          <a:xfrm>
            <a:off x="5040950" y="3231350"/>
            <a:ext cx="1580000" cy="1580000"/>
          </a:xfrm>
          <a:prstGeom prst="rect">
            <a:avLst/>
          </a:prstGeom>
          <a:noFill/>
          <a:ln>
            <a:noFill/>
          </a:ln>
        </p:spPr>
      </p:pic>
      <p:pic>
        <p:nvPicPr>
          <p:cNvPr id="118" name="Google Shape;118;p20"/>
          <p:cNvPicPr preferRelativeResize="0"/>
          <p:nvPr/>
        </p:nvPicPr>
        <p:blipFill>
          <a:blip r:embed="rId9">
            <a:alphaModFix/>
          </a:blip>
          <a:stretch>
            <a:fillRect/>
          </a:stretch>
        </p:blipFill>
        <p:spPr>
          <a:xfrm>
            <a:off x="6863866" y="1780275"/>
            <a:ext cx="1178345" cy="11783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1"/>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fr"/>
              <a:t>Thank you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